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5" r:id="rId4"/>
    <p:sldId id="258" r:id="rId5"/>
    <p:sldId id="278" r:id="rId6"/>
    <p:sldId id="279" r:id="rId7"/>
    <p:sldId id="277" r:id="rId8"/>
    <p:sldId id="285" r:id="rId9"/>
    <p:sldId id="280" r:id="rId10"/>
    <p:sldId id="265" r:id="rId11"/>
    <p:sldId id="281" r:id="rId12"/>
    <p:sldId id="286" r:id="rId13"/>
    <p:sldId id="283" r:id="rId14"/>
    <p:sldId id="282" r:id="rId15"/>
    <p:sldId id="268" r:id="rId16"/>
    <p:sldId id="289" r:id="rId17"/>
  </p:sldIdLst>
  <p:sldSz cx="9144000" cy="6858000" type="screen4x3"/>
  <p:notesSz cx="6858000" cy="9144000"/>
  <p:kinsoku lang="ja-JP" invalStChars="" invalEndChars="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C03"/>
    <a:srgbClr val="F35B1B"/>
    <a:srgbClr val="000000"/>
    <a:srgbClr val="3365FB"/>
    <a:srgbClr val="FFFF00"/>
    <a:srgbClr val="00FF00"/>
    <a:srgbClr val="BBE0E3"/>
    <a:srgbClr val="EAEC5E"/>
    <a:srgbClr val="FF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001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755817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219200" y="1143000"/>
            <a:ext cx="76962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676400" y="1905000"/>
            <a:ext cx="6934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24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1300" cy="684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2133600"/>
            <a:ext cx="6249988" cy="838200"/>
          </a:xfrm>
          <a:prstGeom prst="rect">
            <a:avLst/>
          </a:prstGeom>
          <a:solidFill>
            <a:srgbClr val="00279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057400"/>
            <a:ext cx="61722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2057400"/>
            <a:ext cx="2114550" cy="403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057400"/>
            <a:ext cx="6191250" cy="403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38E5D-A699-45A3-9B26-DEB4AC779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F17D3-0F5C-4AC0-8D32-B9968110AB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FA722-BA16-4A83-8084-E5CD22061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14C70-7069-46A5-97C9-0D49669014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09818-AA55-485E-BB48-B384CD38EB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2738A-AB4D-471B-BE13-9BFC77B7B5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31412-41A6-4A47-9777-0BE5806002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F0C68-6665-4673-A199-61C59D86A4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3B593-4711-4984-81A0-26C56C669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7AC7C-FB04-40ED-9429-7E74BC5CE8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71153-6514-4535-986F-B3670223D0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3276600"/>
            <a:ext cx="3352800" cy="28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3276600"/>
            <a:ext cx="3352800" cy="28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219200" y="1143000"/>
            <a:ext cx="76962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676400" y="1905000"/>
            <a:ext cx="6934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8" name="Picture 4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31300" cy="684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133600"/>
            <a:ext cx="6249988" cy="838200"/>
          </a:xfrm>
          <a:prstGeom prst="rect">
            <a:avLst/>
          </a:prstGeom>
          <a:solidFill>
            <a:srgbClr val="00279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2057400"/>
            <a:ext cx="60960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3276600"/>
            <a:ext cx="68580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65000"/>
        <a:buFont typeface="Monotype Sort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60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55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50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50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50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50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50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85109974-D90D-45C5-9D71-A38752D1D2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057400"/>
            <a:ext cx="6705600" cy="9906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sz="6000">
                <a:effectLst>
                  <a:outerShdw blurRad="38100" dist="38100" dir="2700000" algn="tl">
                    <a:srgbClr val="000000"/>
                  </a:outerShdw>
                </a:effectLst>
                <a:latin typeface="Franciscan" pitchFamily="2" charset="0"/>
              </a:rPr>
              <a:t>POINT of VIEW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  <a:solidFill>
            <a:schemeClr val="tx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ciscan" pitchFamily="2" charset="0"/>
              </a:rPr>
              <a:t>From whose perspective...?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icture of Rays of Sunshine against a dramatic black sky - Free Pictures - FreeFoto.com"/>
          <p:cNvPicPr>
            <a:picLocks noChangeAspect="1" noChangeArrowheads="1"/>
          </p:cNvPicPr>
          <p:nvPr/>
        </p:nvPicPr>
        <p:blipFill>
          <a:blip r:embed="rId2"/>
          <a:srcRect r="30667" b="16000"/>
          <a:stretch>
            <a:fillRect/>
          </a:stretch>
        </p:blipFill>
        <p:spPr bwMode="auto">
          <a:xfrm>
            <a:off x="0" y="0"/>
            <a:ext cx="3962400" cy="6858000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1600200"/>
            <a:ext cx="4648200" cy="4876800"/>
          </a:xfrm>
          <a:solidFill>
            <a:schemeClr val="bg1">
              <a:alpha val="61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b="1" u="sng" dirty="0" smtClean="0">
                <a:solidFill>
                  <a:srgbClr val="AC0C27"/>
                </a:solidFill>
                <a:latin typeface="BernhardMod BT" pitchFamily="18" charset="0"/>
              </a:rPr>
              <a:t>Disadvantage</a:t>
            </a:r>
            <a:r>
              <a:rPr lang="en-US" sz="4800" b="1" u="sng" dirty="0">
                <a:solidFill>
                  <a:srgbClr val="AC0C27"/>
                </a:solidFill>
                <a:latin typeface="BernhardMod BT" pitchFamily="18" charset="0"/>
              </a:rPr>
              <a:t>: </a:t>
            </a:r>
            <a:r>
              <a:rPr lang="en-US" b="1" u="sng" dirty="0">
                <a:solidFill>
                  <a:srgbClr val="AC0C27"/>
                </a:solidFill>
                <a:latin typeface="BernhardMod BT" pitchFamily="18" charset="0"/>
              </a:rPr>
              <a:t>  </a:t>
            </a:r>
            <a:r>
              <a:rPr lang="en-US" b="1" dirty="0">
                <a:solidFill>
                  <a:srgbClr val="AC0C27"/>
                </a:solidFill>
                <a:latin typeface="BernhardMod BT" pitchFamily="18" charset="0"/>
              </a:rPr>
              <a:t>not lifelike; narrator knows and tells all; is truly a convention of </a:t>
            </a:r>
            <a:r>
              <a:rPr lang="en-US" b="1" dirty="0" smtClean="0">
                <a:solidFill>
                  <a:srgbClr val="AC0C27"/>
                </a:solidFill>
                <a:latin typeface="BernhardMod BT" pitchFamily="18" charset="0"/>
              </a:rPr>
              <a:t>literature</a:t>
            </a:r>
            <a:endParaRPr lang="en-US" b="1" dirty="0">
              <a:solidFill>
                <a:srgbClr val="AC0C27"/>
              </a:solidFill>
              <a:latin typeface="BernhardMod BT" pitchFamily="18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620000" cy="9906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rd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Person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POV: </a:t>
            </a:r>
            <a:r>
              <a:rPr lang="en-US" b="1" dirty="0" smtClean="0">
                <a:solidFill>
                  <a:srgbClr val="AC0C27"/>
                </a:solidFill>
                <a:latin typeface="BernhardMod BT" pitchFamily="18" charset="0"/>
              </a:rPr>
              <a:t>Omniscient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3276600"/>
            <a:ext cx="4495800" cy="2286000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/>
              </a:rPr>
              <a:t>Narrator can see into ONE character’s mind.  </a:t>
            </a:r>
            <a:endParaRPr lang="en-US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81200"/>
            <a:ext cx="8077200" cy="990600"/>
          </a:xfrm>
          <a:solidFill>
            <a:srgbClr val="92D050"/>
          </a:solidFill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3</a:t>
            </a:r>
            <a:r>
              <a:rPr lang="en-US" sz="3600" b="1" baseline="30000" dirty="0">
                <a:solidFill>
                  <a:schemeClr val="tx1"/>
                </a:solidFill>
              </a:rPr>
              <a:t>rd</a:t>
            </a:r>
            <a:r>
              <a:rPr lang="en-US" sz="3600" b="1" dirty="0">
                <a:solidFill>
                  <a:schemeClr val="tx1"/>
                </a:solidFill>
              </a:rPr>
              <a:t> Person </a:t>
            </a:r>
            <a:r>
              <a:rPr lang="en-US" sz="3600" b="1" dirty="0" smtClean="0">
                <a:solidFill>
                  <a:schemeClr val="tx1"/>
                </a:solidFill>
              </a:rPr>
              <a:t>POV: </a:t>
            </a:r>
            <a:r>
              <a:rPr lang="en-US" sz="3600" b="1" dirty="0" smtClean="0">
                <a:solidFill>
                  <a:srgbClr val="002060"/>
                </a:solidFill>
                <a:latin typeface="BernhardMod BT" pitchFamily="18" charset="0"/>
              </a:rPr>
              <a:t>Limited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5" name="Picture 5" descr="Effect 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4419600" cy="685800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600200"/>
            <a:ext cx="4191000" cy="4525963"/>
          </a:xfrm>
        </p:spPr>
        <p:txBody>
          <a:bodyPr/>
          <a:lstStyle/>
          <a:p>
            <a:r>
              <a:rPr lang="en-US" sz="4400" b="1" dirty="0" smtClean="0">
                <a:solidFill>
                  <a:srgbClr val="3365FB"/>
                </a:solidFill>
                <a:latin typeface="Blippo Light SF" pitchFamily="2" charset="0"/>
              </a:rPr>
              <a:t>All characters have thought privacy except </a:t>
            </a:r>
            <a:r>
              <a:rPr lang="en-US" sz="4400" b="1" u="sng" dirty="0" smtClean="0">
                <a:solidFill>
                  <a:srgbClr val="3365FB"/>
                </a:solidFill>
                <a:latin typeface="Blippo Light SF" pitchFamily="2" charset="0"/>
              </a:rPr>
              <a:t>ONE</a:t>
            </a:r>
            <a:r>
              <a:rPr lang="en-US" sz="4400" b="1" dirty="0" smtClean="0">
                <a:solidFill>
                  <a:srgbClr val="3365FB"/>
                </a:solidFill>
                <a:latin typeface="Blippo Light SF" pitchFamily="2" charset="0"/>
              </a:rPr>
              <a:t>. </a:t>
            </a:r>
            <a:endParaRPr lang="en-US" sz="4400" b="1" dirty="0">
              <a:solidFill>
                <a:srgbClr val="3365FB"/>
              </a:solidFill>
              <a:latin typeface="Blippo Light SF" pitchFamily="2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077200" cy="990600"/>
          </a:xfrm>
          <a:solidFill>
            <a:srgbClr val="92D050"/>
          </a:solidFill>
        </p:spPr>
        <p:txBody>
          <a:bodyPr/>
          <a:lstStyle/>
          <a:p>
            <a:r>
              <a:rPr lang="en-US" sz="3600" b="1" dirty="0"/>
              <a:t>3</a:t>
            </a:r>
            <a:r>
              <a:rPr lang="en-US" sz="3600" b="1" baseline="30000" dirty="0"/>
              <a:t>rd</a:t>
            </a:r>
            <a:r>
              <a:rPr lang="en-US" sz="3600" b="1" dirty="0"/>
              <a:t> Person </a:t>
            </a:r>
            <a:r>
              <a:rPr lang="en-US" sz="3600" b="1" dirty="0" smtClean="0"/>
              <a:t>POV: </a:t>
            </a:r>
            <a:r>
              <a:rPr lang="en-US" sz="3600" b="1" dirty="0" smtClean="0">
                <a:solidFill>
                  <a:schemeClr val="accent6"/>
                </a:solidFill>
                <a:latin typeface="BernhardMod BT" pitchFamily="18" charset="0"/>
              </a:rPr>
              <a:t>Limited </a:t>
            </a:r>
            <a:endParaRPr lang="en-US" dirty="0">
              <a:solidFill>
                <a:schemeClr val="accent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5" name="Picture 5" descr="Effect 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4419600" cy="685800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600200"/>
            <a:ext cx="41910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3365FB"/>
                </a:solidFill>
                <a:latin typeface="Blippo Light SF" pitchFamily="2" charset="0"/>
              </a:rPr>
              <a:t>Gives </a:t>
            </a:r>
            <a:r>
              <a:rPr lang="en-US" b="1" dirty="0">
                <a:solidFill>
                  <a:srgbClr val="3365FB"/>
                </a:solidFill>
                <a:latin typeface="Blippo Light SF" pitchFamily="2" charset="0"/>
              </a:rPr>
              <a:t>the impression that we are very close to the mind of </a:t>
            </a:r>
            <a:r>
              <a:rPr lang="en-US" b="1" dirty="0" smtClean="0">
                <a:solidFill>
                  <a:srgbClr val="3365FB"/>
                </a:solidFill>
                <a:latin typeface="Blippo Light SF" pitchFamily="2" charset="0"/>
              </a:rPr>
              <a:t>that ONE </a:t>
            </a:r>
            <a:r>
              <a:rPr lang="en-US" b="1" dirty="0">
                <a:solidFill>
                  <a:srgbClr val="3365FB"/>
                </a:solidFill>
                <a:latin typeface="Blippo Light SF" pitchFamily="2" charset="0"/>
              </a:rPr>
              <a:t>character, though viewing it from a distance.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457200"/>
            <a:ext cx="8077200" cy="9906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en-US" sz="36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rd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Person POV: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BernhardMod BT" pitchFamily="18" charset="0"/>
                <a:ea typeface="+mj-ea"/>
                <a:cs typeface="+mj-cs"/>
              </a:rPr>
              <a:t>Limited 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5" name="Picture 5" descr="Effect 3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4419600" cy="685800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3365FB"/>
                </a:solidFill>
                <a:latin typeface="Blippo Light SF" pitchFamily="2" charset="0"/>
              </a:rPr>
              <a:t>Sometimes </a:t>
            </a:r>
            <a:r>
              <a:rPr lang="en-US" b="1" dirty="0">
                <a:solidFill>
                  <a:srgbClr val="3365FB"/>
                </a:solidFill>
                <a:latin typeface="Blippo Light SF" pitchFamily="2" charset="0"/>
              </a:rPr>
              <a:t>this narrator can be too focused or may impose his/her own opinions with no grounds.</a:t>
            </a:r>
            <a:r>
              <a:rPr lang="en-US" dirty="0">
                <a:solidFill>
                  <a:srgbClr val="3365FB"/>
                </a:solidFill>
              </a:rPr>
              <a:t> 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077200" cy="990600"/>
          </a:xfrm>
          <a:solidFill>
            <a:srgbClr val="92D050"/>
          </a:solidFill>
        </p:spPr>
        <p:txBody>
          <a:bodyPr/>
          <a:lstStyle/>
          <a:p>
            <a:r>
              <a:rPr lang="en-US" sz="3600" b="1" dirty="0"/>
              <a:t>3</a:t>
            </a:r>
            <a:r>
              <a:rPr lang="en-US" sz="3600" b="1" baseline="30000" dirty="0"/>
              <a:t>rd</a:t>
            </a:r>
            <a:r>
              <a:rPr lang="en-US" sz="3600" b="1" dirty="0"/>
              <a:t> Person </a:t>
            </a:r>
            <a:r>
              <a:rPr lang="en-US" sz="3600" b="1" dirty="0" smtClean="0"/>
              <a:t>POV: </a:t>
            </a:r>
            <a:r>
              <a:rPr lang="en-US" sz="3600" b="1" dirty="0" smtClean="0">
                <a:solidFill>
                  <a:schemeClr val="accent6"/>
                </a:solidFill>
                <a:latin typeface="BernhardMod BT" pitchFamily="18" charset="0"/>
              </a:rPr>
              <a:t>Limited </a:t>
            </a:r>
            <a:endParaRPr lang="en-US" dirty="0">
              <a:solidFill>
                <a:schemeClr val="accent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057400"/>
            <a:ext cx="6705600" cy="9906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sz="6000">
                <a:effectLst>
                  <a:outerShdw blurRad="38100" dist="38100" dir="2700000" algn="tl">
                    <a:srgbClr val="000000"/>
                  </a:outerShdw>
                </a:effectLst>
                <a:latin typeface="Franciscan" pitchFamily="2" charset="0"/>
              </a:rPr>
              <a:t>POINT of VIEW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543800" cy="2362200"/>
          </a:xfrm>
          <a:solidFill>
            <a:schemeClr val="tx1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b="0" dirty="0" smtClean="0">
                <a:solidFill>
                  <a:schemeClr val="bg1"/>
                </a:solidFill>
                <a:effectLst/>
                <a:latin typeface="+mj-lt"/>
              </a:rPr>
              <a:t>Remember, Point of View = </a:t>
            </a:r>
          </a:p>
          <a:p>
            <a:pPr>
              <a:lnSpc>
                <a:spcPct val="90000"/>
              </a:lnSpc>
            </a:pPr>
            <a:r>
              <a:rPr lang="en-US" sz="3600" b="0" dirty="0" smtClean="0">
                <a:solidFill>
                  <a:schemeClr val="bg1"/>
                </a:solidFill>
                <a:effectLst/>
                <a:latin typeface="+mj-lt"/>
              </a:rPr>
              <a:t>Who is telling the story and how much they contribute.</a:t>
            </a:r>
          </a:p>
          <a:p>
            <a:pPr>
              <a:lnSpc>
                <a:spcPct val="90000"/>
              </a:lnSpc>
            </a:pPr>
            <a:r>
              <a:rPr lang="en-US" sz="2800" b="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The end. </a:t>
            </a:r>
            <a:endParaRPr lang="en-US" sz="2800" b="0" i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1st Person POV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Franklin Gothic Demi" pitchFamily="34" charset="0"/>
              </a:rPr>
              <a:t>I, me, my, we, our…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paint palette picture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2895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+mn-lt"/>
              </a:rPr>
              <a:t>First person Narrator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600200"/>
            <a:ext cx="5791200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Uses “I”</a:t>
            </a:r>
          </a:p>
          <a:p>
            <a:pPr>
              <a:lnSpc>
                <a:spcPct val="120000"/>
              </a:lnSpc>
            </a:pP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</a:rPr>
              <a:t>Story is told from a main character’s 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</a:rPr>
              <a:t>POV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paint palette picture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2895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+mn-lt"/>
              </a:rPr>
              <a:t>First person Narrator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600200"/>
            <a:ext cx="5791200" cy="4525963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en-US" sz="4800" b="1" u="sng" dirty="0" smtClean="0">
                <a:latin typeface="Times New Roman" pitchFamily="18" charset="0"/>
              </a:rPr>
              <a:t>Benefits</a:t>
            </a:r>
            <a:r>
              <a:rPr lang="en-US" sz="4800" b="1" u="sng" dirty="0">
                <a:latin typeface="Times New Roman" pitchFamily="18" charset="0"/>
              </a:rPr>
              <a:t>: </a:t>
            </a:r>
            <a:endParaRPr lang="en-US" sz="4800" b="1" u="sng" dirty="0" smtClean="0">
              <a:latin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Readers </a:t>
            </a:r>
            <a:r>
              <a:rPr lang="en-US" b="1" dirty="0">
                <a:solidFill>
                  <a:srgbClr val="C00000"/>
                </a:solidFill>
              </a:rPr>
              <a:t>see events from the perspective of an important character</a:t>
            </a:r>
          </a:p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Readers often understand the main character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better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paint palette picture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28956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+mn-lt"/>
              </a:rPr>
              <a:t>First person Narrator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600200"/>
            <a:ext cx="5791200" cy="4525963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en-US" sz="4400" b="1" dirty="0" smtClean="0">
                <a:latin typeface="Times New Roman" pitchFamily="18" charset="0"/>
              </a:rPr>
              <a:t>Detriments</a:t>
            </a:r>
            <a:r>
              <a:rPr lang="en-US" sz="4400" b="1" dirty="0">
                <a:latin typeface="Times New Roman" pitchFamily="18" charset="0"/>
              </a:rPr>
              <a:t>: </a:t>
            </a:r>
            <a:endParaRPr lang="en-US" sz="4400" b="1" dirty="0" smtClean="0">
              <a:latin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narrator may be unreliable—insane, naïve, deceptive, narrow minded etc...</a:t>
            </a:r>
          </a:p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rgbClr val="C00000"/>
                </a:solidFill>
              </a:rPr>
              <a:t>Readers </a:t>
            </a:r>
            <a:r>
              <a:rPr lang="en-US" sz="2800" b="1" dirty="0" smtClean="0">
                <a:solidFill>
                  <a:srgbClr val="C00000"/>
                </a:solidFill>
              </a:rPr>
              <a:t>see </a:t>
            </a:r>
            <a:r>
              <a:rPr lang="en-US" sz="3600" b="1" dirty="0" smtClean="0">
                <a:solidFill>
                  <a:srgbClr val="C00000"/>
                </a:solidFill>
              </a:rPr>
              <a:t>only one perspective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6553200" cy="990600"/>
          </a:xfrm>
          <a:solidFill>
            <a:schemeClr val="tx1"/>
          </a:solidFill>
        </p:spPr>
        <p:txBody>
          <a:bodyPr/>
          <a:lstStyle/>
          <a:p>
            <a:r>
              <a:rPr lang="en-US" sz="5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5400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rd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Person POV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3276600"/>
            <a:ext cx="4724400" cy="1371600"/>
          </a:xfrm>
          <a:solidFill>
            <a:schemeClr val="tx1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/>
              </a:rPr>
              <a:t>Omniscient</a:t>
            </a:r>
          </a:p>
          <a:p>
            <a:r>
              <a:rPr lang="en-US" b="1" dirty="0" smtClean="0">
                <a:solidFill>
                  <a:schemeClr val="bg1"/>
                </a:solidFill>
                <a:effectLst/>
              </a:rPr>
              <a:t>Limited</a:t>
            </a:r>
            <a:endParaRPr lang="en-US" b="1" dirty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3276600"/>
            <a:ext cx="6858000" cy="1905000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/>
              </a:rPr>
              <a:t>Omniscient = all knowing…the narrator can see into the minds of all characters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057400"/>
            <a:ext cx="76200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en-US" sz="3600" b="1" i="0" u="none" strike="noStrike" kern="0" cap="none" spc="0" normalizeH="0" baseline="3000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rd</a:t>
            </a: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Person POV: </a:t>
            </a: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AC0C27"/>
                </a:solidFill>
                <a:effectLst/>
                <a:uLnTx/>
                <a:uFillTx/>
                <a:latin typeface="BernhardMod BT" pitchFamily="18" charset="0"/>
                <a:ea typeface="+mj-ea"/>
                <a:cs typeface="+mj-cs"/>
              </a:rPr>
              <a:t>Omniscient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Picture of Rays of Sunshine against a dramatic black sky - Free Pictures - FreeFoto.com"/>
          <p:cNvPicPr>
            <a:picLocks noChangeAspect="1" noChangeArrowheads="1"/>
          </p:cNvPicPr>
          <p:nvPr/>
        </p:nvPicPr>
        <p:blipFill>
          <a:blip r:embed="rId2"/>
          <a:srcRect r="30667" b="16000"/>
          <a:stretch>
            <a:fillRect/>
          </a:stretch>
        </p:blipFill>
        <p:spPr bwMode="auto">
          <a:xfrm>
            <a:off x="0" y="0"/>
            <a:ext cx="3962400" cy="6858000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600200"/>
            <a:ext cx="4572000" cy="4876800"/>
          </a:xfrm>
          <a:solidFill>
            <a:schemeClr val="bg1">
              <a:alpha val="61000"/>
            </a:schemeClr>
          </a:solidFill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sz="5400" b="1" dirty="0" smtClean="0">
                <a:solidFill>
                  <a:srgbClr val="AC0C27"/>
                </a:solidFill>
                <a:latin typeface="BernhardMod BT" pitchFamily="18" charset="0"/>
              </a:rPr>
              <a:t>Omniscient</a:t>
            </a:r>
            <a:r>
              <a:rPr lang="en-US" sz="5400" b="1" dirty="0">
                <a:solidFill>
                  <a:srgbClr val="AC0C27"/>
                </a:solidFill>
                <a:latin typeface="BernhardMod BT" pitchFamily="18" charset="0"/>
              </a:rPr>
              <a:t>:  </a:t>
            </a:r>
            <a:endParaRPr lang="en-US" sz="5400" b="1" dirty="0" smtClean="0">
              <a:solidFill>
                <a:srgbClr val="AC0C27"/>
              </a:solidFill>
              <a:latin typeface="BernhardMod BT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AC0C27"/>
                </a:solidFill>
                <a:latin typeface="BernhardMod BT" pitchFamily="18" charset="0"/>
              </a:rPr>
              <a:t>godlike </a:t>
            </a:r>
            <a:r>
              <a:rPr lang="en-US" b="1" dirty="0">
                <a:solidFill>
                  <a:srgbClr val="AC0C27"/>
                </a:solidFill>
                <a:latin typeface="BernhardMod BT" pitchFamily="18" charset="0"/>
              </a:rPr>
              <a:t>narrator; he/she can enter character's minds and know everything that is going on, past, present, and future</a:t>
            </a:r>
            <a:r>
              <a:rPr lang="en-US" b="1" dirty="0" smtClean="0">
                <a:solidFill>
                  <a:srgbClr val="AC0C27"/>
                </a:solidFill>
                <a:latin typeface="BernhardMod BT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AC0C27"/>
                </a:solidFill>
                <a:latin typeface="BernhardMod BT" pitchFamily="18" charset="0"/>
              </a:rPr>
              <a:t>May be a narrator </a:t>
            </a:r>
            <a:r>
              <a:rPr lang="en-US" b="1" u="sng" dirty="0" smtClean="0">
                <a:solidFill>
                  <a:srgbClr val="AC0C27"/>
                </a:solidFill>
                <a:latin typeface="BernhardMod BT" pitchFamily="18" charset="0"/>
              </a:rPr>
              <a:t>outsid</a:t>
            </a:r>
            <a:r>
              <a:rPr lang="en-US" b="1" dirty="0" smtClean="0">
                <a:solidFill>
                  <a:srgbClr val="AC0C27"/>
                </a:solidFill>
                <a:latin typeface="BernhardMod BT" pitchFamily="18" charset="0"/>
              </a:rPr>
              <a:t>e the text</a:t>
            </a:r>
            <a:endParaRPr lang="en-US" b="1" dirty="0">
              <a:solidFill>
                <a:srgbClr val="AC0C27"/>
              </a:solidFill>
              <a:latin typeface="BernhardMod BT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en-US" dirty="0">
              <a:solidFill>
                <a:srgbClr val="AC0C27"/>
              </a:solidFill>
              <a:latin typeface="BernhardMod BT" pitchFamily="18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620000" cy="9906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rd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Person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POV: </a:t>
            </a:r>
            <a:r>
              <a:rPr lang="en-US" b="1" dirty="0" smtClean="0">
                <a:solidFill>
                  <a:srgbClr val="AC0C27"/>
                </a:solidFill>
                <a:latin typeface="BernhardMod BT" pitchFamily="18" charset="0"/>
              </a:rPr>
              <a:t>Omniscient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icture of Rays of Sunshine against a dramatic black sky - Free Pictures - FreeFoto.com"/>
          <p:cNvPicPr>
            <a:picLocks noChangeAspect="1" noChangeArrowheads="1"/>
          </p:cNvPicPr>
          <p:nvPr/>
        </p:nvPicPr>
        <p:blipFill>
          <a:blip r:embed="rId2"/>
          <a:srcRect r="30667" b="16000"/>
          <a:stretch>
            <a:fillRect/>
          </a:stretch>
        </p:blipFill>
        <p:spPr bwMode="auto">
          <a:xfrm>
            <a:off x="0" y="0"/>
            <a:ext cx="3962400" cy="6858000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1600200"/>
            <a:ext cx="4648200" cy="4876800"/>
          </a:xfrm>
          <a:solidFill>
            <a:schemeClr val="bg1">
              <a:alpha val="61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000" b="1" u="sng" dirty="0" smtClean="0">
                <a:solidFill>
                  <a:srgbClr val="AC0C27"/>
                </a:solidFill>
                <a:latin typeface="BernhardMod BT" pitchFamily="18" charset="0"/>
              </a:rPr>
              <a:t>Advantage</a:t>
            </a:r>
            <a:r>
              <a:rPr lang="en-US" sz="6000" b="1" u="sng" dirty="0">
                <a:solidFill>
                  <a:srgbClr val="AC0C27"/>
                </a:solidFill>
                <a:latin typeface="BernhardMod BT" pitchFamily="18" charset="0"/>
              </a:rPr>
              <a:t>: </a:t>
            </a:r>
            <a:r>
              <a:rPr lang="en-US" sz="4000" b="1" u="sng" dirty="0">
                <a:solidFill>
                  <a:srgbClr val="AC0C27"/>
                </a:solidFill>
                <a:latin typeface="BernhardMod BT" pitchFamily="18" charset="0"/>
              </a:rPr>
              <a:t> </a:t>
            </a:r>
            <a:r>
              <a:rPr lang="en-US" b="1" dirty="0">
                <a:solidFill>
                  <a:srgbClr val="AC0C27"/>
                </a:solidFill>
                <a:latin typeface="BernhardMod BT" pitchFamily="18" charset="0"/>
              </a:rPr>
              <a:t>very natural technique; author is, after all, omniscient regarding his work</a:t>
            </a:r>
            <a:r>
              <a:rPr lang="en-US" b="1" dirty="0" smtClean="0">
                <a:solidFill>
                  <a:srgbClr val="AC0C27"/>
                </a:solidFill>
                <a:latin typeface="BernhardMod BT" pitchFamily="18" charset="0"/>
              </a:rPr>
              <a:t>.</a:t>
            </a:r>
            <a:endParaRPr lang="en-US" b="1" dirty="0">
              <a:solidFill>
                <a:srgbClr val="AC0C27"/>
              </a:solidFill>
              <a:latin typeface="BernhardMod BT" pitchFamily="18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620000" cy="9906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rd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Person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POV: </a:t>
            </a:r>
            <a:r>
              <a:rPr lang="en-US" b="1" dirty="0" smtClean="0">
                <a:solidFill>
                  <a:srgbClr val="AC0C27"/>
                </a:solidFill>
                <a:latin typeface="BernhardMod BT" pitchFamily="18" charset="0"/>
              </a:rPr>
              <a:t>Omniscient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theme/theme1.xml><?xml version="1.0" encoding="utf-8"?>
<a:theme xmlns:a="http://schemas.openxmlformats.org/drawingml/2006/main" name="painting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B7A5"/>
      </a:accent1>
      <a:accent2>
        <a:srgbClr val="00AE00"/>
      </a:accent2>
      <a:accent3>
        <a:srgbClr val="FFFFFF"/>
      </a:accent3>
      <a:accent4>
        <a:srgbClr val="000000"/>
      </a:accent4>
      <a:accent5>
        <a:srgbClr val="AAD8CF"/>
      </a:accent5>
      <a:accent6>
        <a:srgbClr val="009D00"/>
      </a:accent6>
      <a:hlink>
        <a:srgbClr val="FC0128"/>
      </a:hlink>
      <a:folHlink>
        <a:srgbClr val="CECECE"/>
      </a:folHlink>
    </a:clrScheme>
    <a:fontScheme name="painting">
      <a:majorFont>
        <a:latin typeface="Arial"/>
        <a:ea typeface=""/>
        <a:cs typeface=""/>
      </a:majorFont>
      <a:minorFont>
        <a:latin typeface="Futu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aint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int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int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int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int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int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int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1285</TotalTime>
  <Pages>1</Pages>
  <Words>224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BernhardMod BT</vt:lpstr>
      <vt:lpstr>Blippo Light SF</vt:lpstr>
      <vt:lpstr>Franciscan</vt:lpstr>
      <vt:lpstr>Franklin Gothic Demi</vt:lpstr>
      <vt:lpstr>Futura</vt:lpstr>
      <vt:lpstr>Monotype Sorts</vt:lpstr>
      <vt:lpstr>Times New Roman</vt:lpstr>
      <vt:lpstr>painting</vt:lpstr>
      <vt:lpstr>Default Design</vt:lpstr>
      <vt:lpstr>POINT of VIEW</vt:lpstr>
      <vt:lpstr>1st Person POV</vt:lpstr>
      <vt:lpstr>First person Narrator</vt:lpstr>
      <vt:lpstr>First person Narrator</vt:lpstr>
      <vt:lpstr>First person Narrator</vt:lpstr>
      <vt:lpstr>3rd Person POV</vt:lpstr>
      <vt:lpstr>PowerPoint Presentation</vt:lpstr>
      <vt:lpstr>3rd Person POV: Omniscient</vt:lpstr>
      <vt:lpstr>3rd Person POV: Omniscient</vt:lpstr>
      <vt:lpstr>3rd Person POV: Omniscient</vt:lpstr>
      <vt:lpstr>3rd Person POV: Limited</vt:lpstr>
      <vt:lpstr>3rd Person POV: Limited </vt:lpstr>
      <vt:lpstr>PowerPoint Presentation</vt:lpstr>
      <vt:lpstr>3rd Person POV: Limited </vt:lpstr>
      <vt:lpstr>POINT of VIEW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of VIEW</dc:title>
  <dc:subject/>
  <dc:creator>april</dc:creator>
  <cp:keywords/>
  <dc:description/>
  <cp:lastModifiedBy>Rebecca Cain</cp:lastModifiedBy>
  <cp:revision>18</cp:revision>
  <cp:lastPrinted>1601-01-01T00:00:00Z</cp:lastPrinted>
  <dcterms:created xsi:type="dcterms:W3CDTF">2006-06-03T15:23:57Z</dcterms:created>
  <dcterms:modified xsi:type="dcterms:W3CDTF">2015-01-06T22:28:53Z</dcterms:modified>
</cp:coreProperties>
</file>